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3" r:id="rId1"/>
  </p:sldMasterIdLst>
  <p:sldIdLst>
    <p:sldId id="256" r:id="rId2"/>
    <p:sldId id="267" r:id="rId3"/>
    <p:sldId id="268" r:id="rId4"/>
    <p:sldId id="257" r:id="rId5"/>
    <p:sldId id="258" r:id="rId6"/>
    <p:sldId id="259" r:id="rId7"/>
    <p:sldId id="260" r:id="rId8"/>
    <p:sldId id="265" r:id="rId9"/>
    <p:sldId id="262" r:id="rId10"/>
    <p:sldId id="263" r:id="rId11"/>
    <p:sldId id="269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37"/>
  </p:normalViewPr>
  <p:slideViewPr>
    <p:cSldViewPr snapToGrid="0" snapToObjects="1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50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3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7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9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6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0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73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4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6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42" r:id="rId6"/>
    <p:sldLayoutId id="2147483937" r:id="rId7"/>
    <p:sldLayoutId id="2147483938" r:id="rId8"/>
    <p:sldLayoutId id="2147483939" r:id="rId9"/>
    <p:sldLayoutId id="2147483941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attle.gov/neighborhoods/neighborhoods-and-distric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3">
            <a:extLst>
              <a:ext uri="{FF2B5EF4-FFF2-40B4-BE49-F238E27FC236}">
                <a16:creationId xmlns:a16="http://schemas.microsoft.com/office/drawing/2014/main" id="{87F47D3A-98EE-45C0-8322-511A65B65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7" b="10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53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E0C98-880E-4440-B96C-7565AF200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IBM/Coursera Data Science Capstone Project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00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1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403029-463B-2043-B825-7101114C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 dirty="0"/>
              <a:t>Excluded Neighborhoods</a:t>
            </a:r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CFF8EB-91AB-4045-9B09-1305C989A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Neighborhoods containing theaters removed from the “short-list” of possible location candidates -&gt;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Neighborhoods containing movie theaters (a different venue category) also were excluded: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Belltown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University District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Aurora-Licton Springs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Uptown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813B1-1975-9A4B-9C99-1FF5D8013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805" y="601133"/>
            <a:ext cx="3688208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8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11923-7A24-B748-84F2-5CC8C3F9B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Create a Location Short-List</a:t>
            </a: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2D6B3-6F08-0D4C-9AF3-88F39EA26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Focus on clusters with access to transportation and/or outdoor areas: </a:t>
            </a:r>
            <a:r>
              <a:rPr lang="en-US" sz="1700" b="1" dirty="0"/>
              <a:t>clusters 1 and 6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Easy accessibility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Space to host socially distanced outdoor viewings</a:t>
            </a:r>
            <a:endParaRPr lang="en-US" sz="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Short-listed location candidates (partial view) -&gt;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8725D85-D820-C042-8346-C067F2C26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506520"/>
            <a:ext cx="6922008" cy="39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63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BC82820-6BC5-E141-94A6-7753B2BE3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Venue Density Heat Map + Short-Listed Neighborhoods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74EBF37-F598-9E4D-A542-4761C312B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52870"/>
            <a:ext cx="5993892" cy="356025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u="sng" dirty="0"/>
              <a:t>RECOMMENDATIONS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i="1" dirty="0"/>
              <a:t>Location: </a:t>
            </a:r>
            <a:r>
              <a:rPr lang="en-US" sz="1500" dirty="0"/>
              <a:t>Magnolia, Westwood Village, and </a:t>
            </a:r>
            <a:r>
              <a:rPr lang="en-US" sz="1500" dirty="0" err="1"/>
              <a:t>Bitterlake</a:t>
            </a:r>
            <a:r>
              <a:rPr lang="en-US" sz="1500" dirty="0"/>
              <a:t>/Broadview (all in Cluster 1) as potential locations for the movie theater company to create outdoor showing/drive-in theater experiences. </a:t>
            </a:r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Near transportation -&gt; easily accessible to Seattleites and tourists</a:t>
            </a:r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Plenty of outdoor areas and open space needed to implement new outdoor movie business model in 2021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i="1" dirty="0"/>
              <a:t>Content: </a:t>
            </a:r>
            <a:r>
              <a:rPr lang="en-US" sz="1500" dirty="0"/>
              <a:t>A large portion of venues are dedicated to travel accommodations, outdoors, and Asian restaurants, therefore it is recommended that movie content chosen focus on multicultural, action-adventure type of programming for Seattle viewers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C52CC1D-0DCE-BC4D-B24A-1AFA604E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14" y="817672"/>
            <a:ext cx="4097657" cy="51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8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25A9A4-8568-4749-B9C7-5D356FF1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C54E8-D707-724F-9CCC-554DC358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423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Found several viable candidates for a location in Seattle to test outdoor screenings/drive-in movies for the movie theater company</a:t>
            </a:r>
          </a:p>
          <a:p>
            <a:r>
              <a:rPr lang="en-US" dirty="0"/>
              <a:t>Further research is needed on customer segmentation, e.g.:</a:t>
            </a:r>
          </a:p>
          <a:p>
            <a:pPr lvl="1"/>
            <a:r>
              <a:rPr lang="en-US" dirty="0"/>
              <a:t>Population demographics data </a:t>
            </a:r>
          </a:p>
          <a:p>
            <a:pPr lvl="1"/>
            <a:r>
              <a:rPr lang="en-US" dirty="0"/>
              <a:t>Compare Seattle with other similar cities such as Portland or Vancouver to better understand the distinct viewing audience in Seattle (if any)</a:t>
            </a:r>
          </a:p>
          <a:p>
            <a:r>
              <a:rPr lang="en-US" dirty="0"/>
              <a:t>Movie theater companies can use this type of data analysis in other cities to: </a:t>
            </a:r>
          </a:p>
          <a:p>
            <a:pPr lvl="1"/>
            <a:r>
              <a:rPr lang="en-US" dirty="0"/>
              <a:t>Identify locations for outdoor viewing experiences for their audiences</a:t>
            </a:r>
          </a:p>
          <a:p>
            <a:pPr lvl="1"/>
            <a:r>
              <a:rPr lang="en-US" dirty="0"/>
              <a:t>Help identify new/updated movie theater business models and locations</a:t>
            </a:r>
          </a:p>
        </p:txBody>
      </p:sp>
    </p:spTree>
    <p:extLst>
      <p:ext uri="{BB962C8B-B14F-4D97-AF65-F5344CB8AC3E}">
        <p14:creationId xmlns:p14="http://schemas.microsoft.com/office/powerpoint/2010/main" val="353916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A31D-625E-224E-8A1C-75671100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Finding a location in Seattle for outdoor movie showings is valuable for movie theaters to sustain business and maintain viewership post-COVID-19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B312-54B9-BC47-8CCC-35440BB36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33600"/>
            <a:ext cx="10168128" cy="4038600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Background: </a:t>
            </a:r>
          </a:p>
          <a:p>
            <a:pPr lvl="1"/>
            <a:r>
              <a:rPr lang="en-US" dirty="0"/>
              <a:t>Box office revenues have declined from ~10.3B in 2019 to $2B in 2020 due to COVID-19 (</a:t>
            </a:r>
            <a:r>
              <a:rPr lang="en-US" dirty="0" err="1"/>
              <a:t>boxofficemojo.com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Ongoing shift towards online streaming over the past decade to platforms such as Netflix and Hulu</a:t>
            </a:r>
          </a:p>
          <a:p>
            <a:r>
              <a:rPr lang="en-US" u="sng" dirty="0"/>
              <a:t>Goals: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Better understand customer segmentation in Seattle based on venues around the city.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 a location recommendation to implement and test these new outdoor business models in 2021.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3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1994-8DFD-8343-A8A6-D14D6F1D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1C834-4BDB-724D-B4E5-9ECE05BCF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List of neighborhoods in Seattle from </a:t>
            </a:r>
            <a:r>
              <a:rPr lang="en-US" dirty="0">
                <a:hlinkClick r:id="rId2"/>
              </a:rPr>
              <a:t>https://www.seattle.gov/neighborhoods/neighborhoods-and-districts</a:t>
            </a:r>
            <a:r>
              <a:rPr lang="en-US" dirty="0"/>
              <a:t>)</a:t>
            </a:r>
          </a:p>
          <a:p>
            <a:r>
              <a:rPr lang="en-US" dirty="0"/>
              <a:t>Approximate latitude, longitude coordinates for neighborhood centers found using the </a:t>
            </a:r>
            <a:r>
              <a:rPr lang="en-US" b="1" dirty="0" err="1"/>
              <a:t>geopy</a:t>
            </a:r>
            <a:r>
              <a:rPr lang="en-US" b="1" dirty="0"/>
              <a:t> </a:t>
            </a:r>
            <a:r>
              <a:rPr lang="en-US" dirty="0"/>
              <a:t>library </a:t>
            </a:r>
          </a:p>
          <a:p>
            <a:r>
              <a:rPr lang="en-US" dirty="0"/>
              <a:t>Frequency and type of venues (including theaters and non-theaters) in each neighborhood from Foursquare API location data</a:t>
            </a:r>
          </a:p>
          <a:p>
            <a:r>
              <a:rPr lang="en-US" dirty="0"/>
              <a:t>Cleaned data contains 43 neighborhoods, 2293 venues, and 310 unique venue categories</a:t>
            </a:r>
          </a:p>
        </p:txBody>
      </p:sp>
    </p:spTree>
    <p:extLst>
      <p:ext uri="{BB962C8B-B14F-4D97-AF65-F5344CB8AC3E}">
        <p14:creationId xmlns:p14="http://schemas.microsoft.com/office/powerpoint/2010/main" val="159552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15B4F6-F89F-3340-AFF9-1D22AF22B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Seattle Neighborhoods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5C45A-32C8-E94A-B1A7-737FD3BD0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56" b="3388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91045D-C6F9-8142-B763-FDEE939A6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55563" y="2557587"/>
            <a:ext cx="4314645" cy="37173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Neighborhood locations on Folium Map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Seattle Center coordinates: 47.6038321, -122.3300624 </a:t>
            </a:r>
          </a:p>
        </p:txBody>
      </p:sp>
    </p:spTree>
    <p:extLst>
      <p:ext uri="{BB962C8B-B14F-4D97-AF65-F5344CB8AC3E}">
        <p14:creationId xmlns:p14="http://schemas.microsoft.com/office/powerpoint/2010/main" val="77185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C71E74-8681-9F4E-8E0E-1996D97D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Number of Neighborhood Venues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8B0D18-20EA-C641-84F6-E5763E983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Neighborhoods ranged from ~10 to 100 within 800 meter radius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23% high density neighborhoods w/100 venues</a:t>
            </a:r>
          </a:p>
        </p:txBody>
      </p:sp>
      <p:pic>
        <p:nvPicPr>
          <p:cNvPr id="1026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48A08BA-DB15-114B-AE93-57023300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7987" y="978619"/>
            <a:ext cx="7049485" cy="45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60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9CC1B-D23A-144B-B8D7-E6FC6085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Movie Theaters and Other Theaters in Neighborhoods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EC579-E700-C34F-B32D-C7373B0D4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10 Neighborhoods have venues that are direct (or somewhat direct) competitors to the movie theater company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Avoid these neighborhoods as location recommendations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96B0E8-70F4-C948-9631-DA4824FE3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8967" y="1242642"/>
            <a:ext cx="6921940" cy="44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27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390444-2B4F-C44A-A222-7777ABC0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 err="1"/>
              <a:t>KMeans</a:t>
            </a:r>
            <a:r>
              <a:rPr lang="en-US" sz="3600" dirty="0"/>
              <a:t> Clustering – Elbow Method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70FC89-4007-114A-8904-AB66B66EF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443" y="1929384"/>
            <a:ext cx="7577708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2" name="Content Placeholder 5">
            <a:extLst>
              <a:ext uri="{FF2B5EF4-FFF2-40B4-BE49-F238E27FC236}">
                <a16:creationId xmlns:a16="http://schemas.microsoft.com/office/drawing/2014/main" id="{943575F5-17E2-F248-8C59-5EABEE69F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 dirty="0"/>
              <a:t>No clear optimal elbow point</a:t>
            </a:r>
          </a:p>
          <a:p>
            <a:r>
              <a:rPr lang="en-US" sz="1700" dirty="0"/>
              <a:t>Manual testing used to determine number of clusters, k=11</a:t>
            </a:r>
          </a:p>
        </p:txBody>
      </p:sp>
    </p:spTree>
    <p:extLst>
      <p:ext uri="{BB962C8B-B14F-4D97-AF65-F5344CB8AC3E}">
        <p14:creationId xmlns:p14="http://schemas.microsoft.com/office/powerpoint/2010/main" val="273119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2140C-CC85-B844-AA7D-95165145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20" y="2311080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Neighborhood Clusters + Folium Map</a:t>
            </a:r>
            <a:br>
              <a:rPr lang="en-US" sz="4100" dirty="0"/>
            </a:br>
            <a:br>
              <a:rPr lang="en-US" sz="4100" dirty="0"/>
            </a:br>
            <a:r>
              <a:rPr lang="en-US" b="0" dirty="0"/>
              <a:t>K=11</a:t>
            </a:r>
            <a:endParaRPr lang="en-US" sz="4100" b="0" dirty="0"/>
          </a:p>
        </p:txBody>
      </p:sp>
      <p:sp>
        <p:nvSpPr>
          <p:cNvPr id="43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Content Placeholder 1" descr="Map&#10;&#10;Description automatically generated">
            <a:extLst>
              <a:ext uri="{FF2B5EF4-FFF2-40B4-BE49-F238E27FC236}">
                <a16:creationId xmlns:a16="http://schemas.microsoft.com/office/drawing/2014/main" id="{ADA97A17-BD43-4C48-B967-E68CD80E1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43"/>
          <a:stretch/>
        </p:blipFill>
        <p:spPr>
          <a:xfrm>
            <a:off x="6217920" y="204477"/>
            <a:ext cx="4300231" cy="6541954"/>
          </a:xfrm>
          <a:prstGeom prst="rect">
            <a:avLst/>
          </a:prstGeom>
        </p:spPr>
      </p:pic>
      <p:pic>
        <p:nvPicPr>
          <p:cNvPr id="27" name="Content Placeholder 1" descr="Map&#10;&#10;Description automatically generated">
            <a:extLst>
              <a:ext uri="{FF2B5EF4-FFF2-40B4-BE49-F238E27FC236}">
                <a16:creationId xmlns:a16="http://schemas.microsoft.com/office/drawing/2014/main" id="{0FA8941C-1EF0-E24F-A9C8-4ABBB296E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" r="1"/>
          <a:stretch/>
        </p:blipFill>
        <p:spPr>
          <a:xfrm>
            <a:off x="6058352" y="124282"/>
            <a:ext cx="4660276" cy="65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6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73484-8C68-054E-8C1B-C962958C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 err="1"/>
              <a:t>Kmeans</a:t>
            </a:r>
            <a:r>
              <a:rPr lang="en-US" sz="3600" dirty="0"/>
              <a:t> – Neighborhood Clusters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105F556-A798-DA42-9508-4CB0146C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854" y="1719072"/>
            <a:ext cx="6570380" cy="451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F27271-3D94-C44A-B67B-A19B82529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1400" u="sng" dirty="0"/>
              <a:t>Cluster Categorizations*:</a:t>
            </a:r>
          </a:p>
          <a:p>
            <a:r>
              <a:rPr lang="en-US" sz="1400" dirty="0"/>
              <a:t>0: Accommodations and Food</a:t>
            </a:r>
          </a:p>
          <a:p>
            <a:r>
              <a:rPr lang="en-US" sz="1400" b="1" dirty="0"/>
              <a:t>1: Outdoor Recreation and Transportation</a:t>
            </a:r>
          </a:p>
          <a:p>
            <a:r>
              <a:rPr lang="en-US" sz="1400" dirty="0"/>
              <a:t>2: Asian Restaurants and Bars</a:t>
            </a:r>
          </a:p>
          <a:p>
            <a:r>
              <a:rPr lang="en-US" sz="1400" dirty="0"/>
              <a:t>3: Bars and Asian Restaurants</a:t>
            </a:r>
          </a:p>
          <a:p>
            <a:r>
              <a:rPr lang="en-US" sz="1400" dirty="0"/>
              <a:t>4: Cafes and Gyms</a:t>
            </a:r>
          </a:p>
          <a:p>
            <a:r>
              <a:rPr lang="en-US" sz="1400" dirty="0"/>
              <a:t>5: Asian Restaurants</a:t>
            </a:r>
          </a:p>
          <a:p>
            <a:r>
              <a:rPr lang="en-US" sz="1400" b="1" dirty="0"/>
              <a:t>6: Zoos and Parks</a:t>
            </a:r>
          </a:p>
          <a:p>
            <a:r>
              <a:rPr lang="en-US" sz="1400" dirty="0"/>
              <a:t>7: Accommodations and Bars</a:t>
            </a:r>
          </a:p>
          <a:p>
            <a:r>
              <a:rPr lang="en-US" sz="1400" dirty="0"/>
              <a:t>8: Accommodations and General Dining</a:t>
            </a:r>
          </a:p>
          <a:p>
            <a:r>
              <a:rPr lang="en-US" sz="1400" dirty="0"/>
              <a:t>9: Bars and General Dining</a:t>
            </a:r>
          </a:p>
          <a:p>
            <a:r>
              <a:rPr lang="en-US" sz="1400" dirty="0"/>
              <a:t>10: Bars and Asian Restaurants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60C6B-EA17-D34C-B8CF-6CFABBAADFA5}"/>
              </a:ext>
            </a:extLst>
          </p:cNvPr>
          <p:cNvSpPr txBox="1"/>
          <p:nvPr/>
        </p:nvSpPr>
        <p:spPr>
          <a:xfrm>
            <a:off x="626850" y="6184392"/>
            <a:ext cx="4985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*Note: Several categories are similar, e.g. Bars and Asian Restaurants. The distinction is usually the type of Asian restaurant, e.g. Thai, Chinese, etc. However for simplicity, I have categorized them together as 'Asian restaurants'.</a:t>
            </a:r>
          </a:p>
        </p:txBody>
      </p:sp>
    </p:spTree>
    <p:extLst>
      <p:ext uri="{BB962C8B-B14F-4D97-AF65-F5344CB8AC3E}">
        <p14:creationId xmlns:p14="http://schemas.microsoft.com/office/powerpoint/2010/main" val="104698070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1"/>
      </a:lt2>
      <a:accent1>
        <a:srgbClr val="E729BA"/>
      </a:accent1>
      <a:accent2>
        <a:srgbClr val="B217D5"/>
      </a:accent2>
      <a:accent3>
        <a:srgbClr val="7529E7"/>
      </a:accent3>
      <a:accent4>
        <a:srgbClr val="292CD8"/>
      </a:accent4>
      <a:accent5>
        <a:srgbClr val="297BE7"/>
      </a:accent5>
      <a:accent6>
        <a:srgbClr val="17B8D5"/>
      </a:accent6>
      <a:hlink>
        <a:srgbClr val="3F61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667</Words>
  <Application>Microsoft Macintosh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AccentBoxVTI</vt:lpstr>
      <vt:lpstr>IBM/Coursera Data Science Capstone Project</vt:lpstr>
      <vt:lpstr>Finding a location in Seattle for outdoor movie showings is valuable for movie theaters to sustain business and maintain viewership post-COVID-19</vt:lpstr>
      <vt:lpstr>Data Acquisition and Data Wrangling</vt:lpstr>
      <vt:lpstr>Seattle Neighborhoods</vt:lpstr>
      <vt:lpstr>Number of Neighborhood Venues</vt:lpstr>
      <vt:lpstr>Movie Theaters and Other Theaters in Neighborhoods</vt:lpstr>
      <vt:lpstr>KMeans Clustering – Elbow Method</vt:lpstr>
      <vt:lpstr>Neighborhood Clusters + Folium Map  K=11</vt:lpstr>
      <vt:lpstr>Kmeans – Neighborhood Clusters</vt:lpstr>
      <vt:lpstr>Excluded Neighborhoods</vt:lpstr>
      <vt:lpstr>Create a Location Short-List</vt:lpstr>
      <vt:lpstr>Venue Density Heat Map + Short-Listed Neighborhoods</vt:lpstr>
      <vt:lpstr>Conclusion and Future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IBM/Coursera Data Science Capstone Project</dc:title>
  <dc:creator>Ying Zhou</dc:creator>
  <cp:lastModifiedBy>Ying Zhou</cp:lastModifiedBy>
  <cp:revision>5</cp:revision>
  <dcterms:created xsi:type="dcterms:W3CDTF">2020-12-18T02:06:31Z</dcterms:created>
  <dcterms:modified xsi:type="dcterms:W3CDTF">2020-12-18T02:21:09Z</dcterms:modified>
</cp:coreProperties>
</file>